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4" r:id="rId6"/>
    <p:sldId id="281" r:id="rId7"/>
    <p:sldId id="277" r:id="rId8"/>
    <p:sldId id="270" r:id="rId9"/>
    <p:sldId id="259" r:id="rId10"/>
    <p:sldId id="280" r:id="rId11"/>
    <p:sldId id="283" r:id="rId12"/>
    <p:sldId id="279" r:id="rId13"/>
    <p:sldId id="278" r:id="rId14"/>
    <p:sldId id="284" r:id="rId15"/>
    <p:sldId id="262" r:id="rId16"/>
    <p:sldId id="276" r:id="rId17"/>
    <p:sldId id="266" r:id="rId18"/>
    <p:sldId id="264" r:id="rId19"/>
    <p:sldId id="27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67040" autoAdjust="0"/>
  </p:normalViewPr>
  <p:slideViewPr>
    <p:cSldViewPr snapToGrid="0">
      <p:cViewPr varScale="1">
        <p:scale>
          <a:sx n="77" d="100"/>
          <a:sy n="77" d="100"/>
        </p:scale>
        <p:origin x="19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Frau Weidel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1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Tolles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7428a1c09d95cd2a7a4009a552f19463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doofes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96eb4c46aede84e36972f5fc21d5bf06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783" y="0"/>
          <a:ext cx="1602263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Frau Weidel</a:t>
          </a:r>
        </a:p>
      </dsp:txBody>
      <dsp:txXfrm>
        <a:off x="22556" y="21773"/>
        <a:ext cx="1558717" cy="69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Tolles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7428a1c09d95cd2a7a4009a552f19463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doofes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96eb4c46aede84e36972f5fc21d5bf06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B14C-411D-4E53-BF32-B962F5A14F2D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DCF5E-718A-4A85-88E9-46AA168847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01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7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94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96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Passwörter werden in SAM Files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NTLM Hash (LM-Hash) auch Lan-Manager Hash genannt</a:t>
            </a:r>
          </a:p>
          <a:p>
            <a:pPr marL="171450" indent="-171450">
              <a:buFontTx/>
              <a:buChar char="-"/>
            </a:pPr>
            <a:r>
              <a:rPr lang="de-DE" dirty="0"/>
              <a:t>Passwörter werden in Windows mit einer Maximallänge von 15 Zeichen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Passwort wird gespeichert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SAM File wird beim Bootvorgang </a:t>
            </a:r>
            <a:r>
              <a:rPr lang="de-DE" dirty="0" err="1"/>
              <a:t>decrypted</a:t>
            </a:r>
            <a:r>
              <a:rPr lang="de-DE" dirty="0"/>
              <a:t> mit SAM Lock Tool besser bekannt als </a:t>
            </a:r>
            <a:r>
              <a:rPr lang="de-DE" dirty="0" err="1"/>
              <a:t>Syskey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Der geladene Hash wird in die Registry gespeichert und wird für Authentifikationen genutzt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Tool befindet sich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Nach dem Bootvorgang ist das „SAM“ File und „</a:t>
            </a:r>
            <a:r>
              <a:rPr lang="de-DE" dirty="0" err="1"/>
              <a:t>system</a:t>
            </a:r>
            <a:r>
              <a:rPr lang="de-DE" dirty="0"/>
              <a:t>“ File gesperrt und kann nicht während der Windows </a:t>
            </a:r>
            <a:r>
              <a:rPr lang="de-DE" dirty="0" err="1"/>
              <a:t>runtime</a:t>
            </a:r>
            <a:r>
              <a:rPr lang="de-DE" dirty="0"/>
              <a:t> via </a:t>
            </a:r>
            <a:r>
              <a:rPr lang="de-DE" dirty="0" err="1"/>
              <a:t>regedit</a:t>
            </a:r>
            <a:r>
              <a:rPr lang="de-DE" dirty="0"/>
              <a:t> geöffnet werden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6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Brute</a:t>
            </a:r>
            <a:r>
              <a:rPr lang="de-DE" dirty="0"/>
              <a:t>-Force ist eine Methode, die versucht Passwörter oder Schlüssel durch automatisiertes, wahlloses Ausprobieren herauszufinden.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wird auch von der „Erschöpfende Suche“ gesprochen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Hohe Anzahl von Kombinationen in kürzester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7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Single-mode </a:t>
            </a:r>
            <a:r>
              <a:rPr lang="en-US" dirty="0" err="1"/>
              <a:t>durchgetestet</a:t>
            </a:r>
            <a:r>
              <a:rPr lang="en-US" dirty="0"/>
              <a:t>, </a:t>
            </a:r>
            <a:r>
              <a:rPr lang="en-US" dirty="0" err="1"/>
              <a:t>danach</a:t>
            </a:r>
            <a:r>
              <a:rPr lang="en-US" dirty="0"/>
              <a:t> Wordlist-mode und </a:t>
            </a:r>
            <a:r>
              <a:rPr lang="en-US" dirty="0" err="1"/>
              <a:t>danach</a:t>
            </a:r>
            <a:r>
              <a:rPr lang="en-US" dirty="0"/>
              <a:t> incremental-mode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1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Die </a:t>
            </a:r>
            <a:r>
              <a:rPr lang="en-US" b="1" u="sng" dirty="0" err="1"/>
              <a:t>einzelnen</a:t>
            </a:r>
            <a:r>
              <a:rPr lang="en-US" b="1" u="sng" dirty="0"/>
              <a:t> </a:t>
            </a:r>
            <a:r>
              <a:rPr lang="en-US" b="1" u="sng" dirty="0" err="1"/>
              <a:t>Optionen</a:t>
            </a:r>
            <a:r>
              <a:rPr lang="en-US" b="1" u="sng" dirty="0"/>
              <a:t>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lowercase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uppercase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#capitalize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reverse it (palindrome)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append at end of the word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(Az)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duplicate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lowercase the word and prepend at beginning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 (A0)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A0"2015"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# to the beginning and end of the word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A0"#"Az"#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b="1" u="sng" dirty="0" err="1"/>
              <a:t>Ohne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r>
              <a:rPr lang="en-US" b="1" u="sng" dirty="0"/>
              <a:t>!</a:t>
            </a:r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endParaRPr lang="en-US" dirty="0"/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b="1" u="sng" dirty="0" err="1"/>
              <a:t>Mit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endParaRPr lang="en-US" b="1" u="sng" dirty="0"/>
          </a:p>
          <a:p>
            <a:r>
              <a:rPr lang="en-US" dirty="0"/>
              <a:t>John --wordlist=John_the_Ripper.txt --rule=Tryout --</a:t>
            </a:r>
            <a:r>
              <a:rPr lang="en-US" dirty="0" err="1"/>
              <a:t>stdout</a:t>
            </a:r>
            <a:endParaRPr lang="en-US" dirty="0"/>
          </a:p>
          <a:p>
            <a:endParaRPr lang="en-US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23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Firma XY gibt vor das Passwort jedes Benutzer muss in folgendem Muster aussehen 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A1234#?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0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john</a:t>
            </a:r>
            <a:r>
              <a:rPr lang="de-DE" dirty="0"/>
              <a:t> --wordlist=wordlist.txt password.txt</a:t>
            </a:r>
          </a:p>
          <a:p>
            <a:r>
              <a:rPr lang="de-DE" dirty="0" err="1"/>
              <a:t>rm</a:t>
            </a:r>
            <a:r>
              <a:rPr lang="de-DE" dirty="0"/>
              <a:t> ~/.</a:t>
            </a:r>
            <a:r>
              <a:rPr lang="de-DE" dirty="0" err="1"/>
              <a:t>john</a:t>
            </a:r>
            <a:r>
              <a:rPr lang="de-DE" dirty="0"/>
              <a:t>/john.pot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john</a:t>
            </a:r>
            <a:r>
              <a:rPr lang="de-DE" dirty="0"/>
              <a:t> --wordlist=wordlistEnde.txt password.txt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12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61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4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67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6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56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6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78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3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5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65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3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3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8E74A16-25EA-47EB-B9FB-AB032B4D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Grundlegende Funktionsweisen dieses und ähnlicher Tools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993E14-4500-430E-A994-AA3AC948F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63" y="273506"/>
            <a:ext cx="3534616" cy="37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BCDB1-1BF7-4FCB-B4F2-580BFD6F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Mode </a:t>
            </a:r>
            <a:br>
              <a:rPr lang="de-DE" dirty="0"/>
            </a:br>
            <a:r>
              <a:rPr lang="de-DE" dirty="0"/>
              <a:t>Beispiel 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379B11-251C-4092-8B34-7EB1F61C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40" y="1930400"/>
            <a:ext cx="8596668" cy="3880773"/>
          </a:xfrm>
        </p:spPr>
        <p:txBody>
          <a:bodyPr/>
          <a:lstStyle/>
          <a:p>
            <a:r>
              <a:rPr lang="de-DE" dirty="0"/>
              <a:t>Hier zeigen wir wie man </a:t>
            </a:r>
            <a:r>
              <a:rPr lang="de-DE" dirty="0" err="1"/>
              <a:t>Brute</a:t>
            </a:r>
            <a:r>
              <a:rPr lang="de-DE" dirty="0"/>
              <a:t> Force (Single Mode) auf eine einfache *.</a:t>
            </a:r>
            <a:r>
              <a:rPr lang="de-DE" dirty="0" err="1"/>
              <a:t>zip</a:t>
            </a:r>
            <a:r>
              <a:rPr lang="de-DE" dirty="0"/>
              <a:t> anwendet.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FEB18-C376-45F7-B291-DCC4F0FE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253549" cy="3474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81F4D-D3F6-4D94-AD34-7FC9FDBD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" y="2768371"/>
            <a:ext cx="8214826" cy="347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18C199-4307-4695-BB3F-CAD353FC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52696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CE7FFE-9B52-42EE-A75A-2E477EB6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38489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DB3E7B-3919-440D-ADA5-A71038D30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FF3D2-1E34-49E7-BB27-894915B2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Single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A0750-EB18-4C30-A069-53C4A4E7A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Schutz:</a:t>
            </a:r>
          </a:p>
          <a:p>
            <a:pPr lvl="1"/>
            <a:r>
              <a:rPr lang="de-DE" dirty="0"/>
              <a:t>Lange Passwörter</a:t>
            </a:r>
          </a:p>
          <a:p>
            <a:pPr lvl="2"/>
            <a:r>
              <a:rPr lang="de-DE" dirty="0"/>
              <a:t>Anzahl der möglichen Zeiten hoch Anzahl der Zeichen = mögliche Passwörter</a:t>
            </a:r>
          </a:p>
          <a:p>
            <a:pPr lvl="2"/>
            <a:r>
              <a:rPr lang="de-DE" dirty="0"/>
              <a:t>Pro Zeichen mehr „bisher mögliche Passwörter“ * Anzahl an möglichen Zeichen</a:t>
            </a:r>
          </a:p>
          <a:p>
            <a:pPr lvl="3"/>
            <a:r>
              <a:rPr lang="de-DE" dirty="0"/>
              <a:t>6 Zeichen langes Passwort nur aus kleinen Buchstaben = 26^6= 308 915 776 mögliche Kombinationen</a:t>
            </a:r>
          </a:p>
          <a:p>
            <a:pPr lvl="3"/>
            <a:r>
              <a:rPr lang="de-DE"/>
              <a:t>7 Zeichen = 8031810176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Lange Schlüssel und komplexe Passwörter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7284B-0FED-4713-B5BF-F4CC220A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412B9-825A-4619-AE98-E2F100B3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</a:t>
            </a:r>
            <a:br>
              <a:rPr lang="de-DE" dirty="0"/>
            </a:br>
            <a:r>
              <a:rPr lang="de-DE" dirty="0"/>
              <a:t>Beispiel: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22411-1958-42EA-A35D-BD3B68D6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Incremental</a:t>
            </a:r>
            <a:r>
              <a:rPr lang="de-DE" dirty="0"/>
              <a:t> Mode ist eine Art des </a:t>
            </a:r>
            <a:r>
              <a:rPr lang="de-DE" dirty="0" err="1"/>
              <a:t>Brute</a:t>
            </a:r>
            <a:r>
              <a:rPr lang="de-DE" dirty="0"/>
              <a:t> Force Modus, im </a:t>
            </a:r>
            <a:r>
              <a:rPr lang="de-DE" dirty="0" err="1"/>
              <a:t>Incremental</a:t>
            </a:r>
            <a:r>
              <a:rPr lang="de-DE" dirty="0"/>
              <a:t> Mode werden nur definierte </a:t>
            </a:r>
            <a:r>
              <a:rPr lang="de-DE" dirty="0" err="1"/>
              <a:t>Regex</a:t>
            </a:r>
            <a:r>
              <a:rPr lang="de-DE" dirty="0"/>
              <a:t> auf den Hash angewendet. </a:t>
            </a:r>
          </a:p>
          <a:p>
            <a:r>
              <a:rPr lang="de-DE" dirty="0"/>
              <a:t>Das sieht folgendermaßen aus: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A47EEC-B42F-4B32-B17E-F2435480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012802" cy="42150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ACC3D8-1D17-497C-AE72-E9C0440F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405972" cy="44012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86D661-B6FE-4B58-B6EB-38D66ECC8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0" y="3260121"/>
            <a:ext cx="10401045" cy="439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E058EE-CE94-41DC-964C-3892416FD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0E80-EA83-4007-92A8-7C6926DE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 mit </a:t>
            </a:r>
            <a:r>
              <a:rPr lang="de-DE" dirty="0" err="1"/>
              <a:t>Wordlist</a:t>
            </a:r>
            <a:r>
              <a:rPr lang="de-DE" dirty="0"/>
              <a:t> und Rule</a:t>
            </a:r>
            <a:br>
              <a:rPr lang="de-DE"/>
            </a:br>
            <a:r>
              <a:rPr lang="de-DE"/>
              <a:t>Beispiel: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B3FB7-0489-411F-A6C1-780A86F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Incremental</a:t>
            </a:r>
            <a:r>
              <a:rPr lang="de-DE" dirty="0"/>
              <a:t> Mode ist es möglich mit einer </a:t>
            </a:r>
            <a:r>
              <a:rPr lang="de-DE" dirty="0" err="1"/>
              <a:t>Wordlist</a:t>
            </a:r>
            <a:r>
              <a:rPr lang="de-DE" dirty="0"/>
              <a:t> zu arbeiten und eine selbst definierte Rule miteinzubinden.</a:t>
            </a:r>
          </a:p>
          <a:p>
            <a:r>
              <a:rPr lang="de-DE" dirty="0"/>
              <a:t>Das sieht folgendermaßen aus: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5C58E9-58D4-4DD0-BD91-43845B80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4" y="3429000"/>
            <a:ext cx="5746531" cy="2327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ECC85E-7D81-4521-83CF-E9EA8FDB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5" y="3429000"/>
            <a:ext cx="9603827" cy="40304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413F1F-8AAF-4E4E-8B7C-5106A4D9C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3" y="3429000"/>
            <a:ext cx="9603829" cy="4032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9FE54D-E79E-4F9D-BE91-D9E993461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78B83-8057-43D8-9A8D-CF53D83B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</a:t>
            </a:r>
            <a:r>
              <a:rPr lang="de-DE" dirty="0" err="1"/>
              <a:t>Incremental</a:t>
            </a:r>
            <a:r>
              <a:rPr lang="de-DE" dirty="0"/>
              <a:t> 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5C2D-7DD3-472C-A6D0-AF9C41FC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Sind Passwortvorgaben von Firmen Sinnvoll?</a:t>
            </a:r>
          </a:p>
          <a:p>
            <a:pPr lvl="1"/>
            <a:r>
              <a:rPr lang="de-DE" dirty="0"/>
              <a:t>Nein!</a:t>
            </a:r>
          </a:p>
          <a:p>
            <a:r>
              <a:rPr lang="de-DE" dirty="0"/>
              <a:t>Schutz ist nur gewährleistet wenn:</a:t>
            </a:r>
          </a:p>
          <a:p>
            <a:pPr lvl="1"/>
            <a:r>
              <a:rPr lang="de-DE" dirty="0"/>
              <a:t>Passwörter keine Folgen beinhalten</a:t>
            </a:r>
          </a:p>
          <a:p>
            <a:pPr lvl="2"/>
            <a:r>
              <a:rPr lang="de-DE" dirty="0"/>
              <a:t>1234, </a:t>
            </a:r>
            <a:r>
              <a:rPr lang="de-DE" dirty="0" err="1"/>
              <a:t>abcd</a:t>
            </a:r>
            <a:r>
              <a:rPr lang="de-DE" dirty="0"/>
              <a:t>, etc.</a:t>
            </a:r>
          </a:p>
          <a:p>
            <a:pPr lvl="1"/>
            <a:r>
              <a:rPr lang="de-DE" dirty="0"/>
              <a:t>Passwörter regelmäßig geändert werden</a:t>
            </a:r>
          </a:p>
          <a:p>
            <a:pPr lvl="1"/>
            <a:r>
              <a:rPr lang="de-DE" dirty="0"/>
              <a:t>Es keine vorgegebenen Kombinationen von Firmen gibt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B7528B-3FF0-4879-A3DA-9E9BF0DB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8" y="-1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9E302-FA41-4FA6-9751-C2ECE579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Wordlist</a:t>
            </a:r>
            <a:r>
              <a:rPr lang="de-DE" dirty="0"/>
              <a:t>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9940E4-13D9-4E28-A091-54D8C1E4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72"/>
            <a:ext cx="9060477" cy="42326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Passwort raten anhand einer Liste von möglichen Passwörtern</a:t>
            </a:r>
          </a:p>
          <a:p>
            <a:pPr lvl="1"/>
            <a:r>
              <a:rPr lang="de-DE" dirty="0"/>
              <a:t>Auch Wörterbuch genannt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Die Liste wird Stück für Stück durchgegangen und ausprobiert</a:t>
            </a:r>
          </a:p>
          <a:p>
            <a:pPr lvl="1"/>
            <a:r>
              <a:rPr lang="de-DE" dirty="0"/>
              <a:t>Enthält meistens die üblichen Passwörter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John empfiehlt als </a:t>
            </a:r>
            <a:r>
              <a:rPr lang="de-DE" dirty="0" err="1"/>
              <a:t>Wordlist</a:t>
            </a:r>
            <a:r>
              <a:rPr lang="de-DE" dirty="0"/>
              <a:t> </a:t>
            </a:r>
            <a:r>
              <a:rPr lang="de-DE" dirty="0" err="1"/>
              <a:t>Openwall</a:t>
            </a:r>
            <a:endParaRPr lang="de-DE" dirty="0"/>
          </a:p>
          <a:p>
            <a:pPr lvl="2"/>
            <a:r>
              <a:rPr lang="de-DE" dirty="0" err="1"/>
              <a:t>Openwall</a:t>
            </a:r>
            <a:r>
              <a:rPr lang="de-DE" dirty="0"/>
              <a:t>= riesige </a:t>
            </a:r>
            <a:r>
              <a:rPr lang="de-DE" dirty="0" err="1"/>
              <a:t>Wordlist</a:t>
            </a:r>
            <a:r>
              <a:rPr lang="de-DE" dirty="0"/>
              <a:t> nach </a:t>
            </a:r>
            <a:r>
              <a:rPr lang="de-DE" dirty="0" err="1"/>
              <a:t>wahrscheinlichkeiten</a:t>
            </a:r>
            <a:r>
              <a:rPr lang="de-DE" dirty="0"/>
              <a:t> sortiert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Beispiel</a:t>
            </a:r>
          </a:p>
          <a:p>
            <a:pPr lvl="1"/>
            <a:r>
              <a:rPr lang="de-DE" dirty="0" err="1"/>
              <a:t>sschuck</a:t>
            </a:r>
            <a:r>
              <a:rPr lang="de-DE" dirty="0"/>
              <a:t>:$6$Finhqm.v$kgiVkr38bZXIUNLFJZQYa..mXmCmVYn7ohD/OkYgB568jVyhNm2ZQUrknk14kXZdMnAJsDynHQbgz7elqOQlV0:17670:0:99999:7:::</a:t>
            </a:r>
          </a:p>
          <a:p>
            <a:pPr lvl="1"/>
            <a:r>
              <a:rPr lang="de-DE" dirty="0"/>
              <a:t>John  --</a:t>
            </a:r>
            <a:r>
              <a:rPr lang="de-DE" dirty="0" err="1"/>
              <a:t>wordlist</a:t>
            </a:r>
            <a:r>
              <a:rPr lang="de-DE" dirty="0"/>
              <a:t>=&lt;ausgewähltes Wörterbuch&gt;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8AD187-FA51-408B-A963-B7CE6922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677" y="555763"/>
            <a:ext cx="2202343" cy="47108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181BB8-BF63-4032-9C79-2FC9AFCE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97" y="5524155"/>
            <a:ext cx="8905875" cy="1219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15C775-E9F7-47DE-AFCE-53CD039D5A44}"/>
              </a:ext>
            </a:extLst>
          </p:cNvPr>
          <p:cNvSpPr txBox="1"/>
          <p:nvPr/>
        </p:nvSpPr>
        <p:spPr>
          <a:xfrm>
            <a:off x="9827580" y="186431"/>
            <a:ext cx="227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Auszug der </a:t>
            </a:r>
            <a:r>
              <a:rPr lang="de-DE" dirty="0" err="1"/>
              <a:t>Wordlist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0DE18-55CE-4F93-BF05-DD10D3CF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66D1-B1B5-482E-86A7-BCA534B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vor </a:t>
            </a:r>
            <a:r>
              <a:rPr lang="de-DE" dirty="0" err="1"/>
              <a:t>Wordlist</a:t>
            </a:r>
            <a:r>
              <a:rPr lang="de-DE" dirty="0"/>
              <a:t> angriffen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90D97-8AE4-4AF9-A2A9-BE3D739C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Keine Zusammenhängenden Wörter</a:t>
            </a:r>
          </a:p>
          <a:p>
            <a:r>
              <a:rPr lang="de-DE" dirty="0"/>
              <a:t>Keine Tastaturlayouts bei der Passwortwahl als Vorlage verwenden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/>
              <a:t>qwertzuio</a:t>
            </a:r>
            <a:endParaRPr lang="de-DE" dirty="0"/>
          </a:p>
          <a:p>
            <a:r>
              <a:rPr lang="de-DE" dirty="0"/>
              <a:t>Keine Zahlenketten</a:t>
            </a:r>
          </a:p>
          <a:p>
            <a:endParaRPr lang="de-DE" dirty="0"/>
          </a:p>
          <a:p>
            <a:r>
              <a:rPr lang="de-DE" sz="4000" dirty="0">
                <a:solidFill>
                  <a:srgbClr val="FF0000"/>
                </a:solidFill>
              </a:rPr>
              <a:t>Vermeiden von offensichtlichen Zusammenhängen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61D2CD-5D20-4F72-B2C7-A877CAD8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F5DA7-5F3A-4156-8DCA-DA3EE8D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Gegenmaßnahmen ( Allgemein 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DC6C1-6B15-4904-A32B-0F9A0895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4" y="1270000"/>
            <a:ext cx="8596668" cy="5316330"/>
          </a:xfrm>
        </p:spPr>
        <p:txBody>
          <a:bodyPr>
            <a:normAutofit/>
          </a:bodyPr>
          <a:lstStyle/>
          <a:p>
            <a:r>
              <a:rPr lang="de-DE" dirty="0"/>
              <a:t>Vermeidung von offensichtlichen Zusammenhängen</a:t>
            </a:r>
          </a:p>
          <a:p>
            <a:r>
              <a:rPr lang="de-DE" dirty="0"/>
              <a:t>Lange und komplexe Passwörter</a:t>
            </a:r>
          </a:p>
          <a:p>
            <a:r>
              <a:rPr lang="de-DE" dirty="0"/>
              <a:t>Keine Buchstabenfolgen</a:t>
            </a:r>
          </a:p>
          <a:p>
            <a:r>
              <a:rPr lang="de-DE" dirty="0"/>
              <a:t>Keine Zahlenfolgen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Optimaler Schutz: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Passwort min. 1mal im Monat ändern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das gleiche Passwort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die selben Zahlen verwenden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Min. Länge &gt;= 15 Zeichen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Voraussetzung das System unterstützt lange Passwörter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56C2E-07F4-48F3-B54F-49E4D055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5E418-351A-4968-BD19-D52F2F5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John MPI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440CD4E-F752-43BF-B4ED-8CF3CD40EC7D}"/>
              </a:ext>
            </a:extLst>
          </p:cNvPr>
          <p:cNvSpPr txBox="1">
            <a:spLocks/>
          </p:cNvSpPr>
          <p:nvPr/>
        </p:nvSpPr>
        <p:spPr>
          <a:xfrm>
            <a:off x="677334" y="17251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Distributed John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3A6A75-9643-4904-8DCE-685AF5534982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45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 Version 1.7.2 Unterstützung der Multiprozessor Nutzung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809B83-D412-41FB-A67F-7855548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542FB28-610B-4D5D-9D2F-64EDDD9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40001"/>
            <a:ext cx="9060477" cy="1909452"/>
          </a:xfrm>
        </p:spPr>
        <p:txBody>
          <a:bodyPr>
            <a:normAutofit/>
          </a:bodyPr>
          <a:lstStyle/>
          <a:p>
            <a:r>
              <a:rPr lang="de-DE" dirty="0"/>
              <a:t>Der Versuch John </a:t>
            </a:r>
            <a:r>
              <a:rPr lang="de-DE" dirty="0" err="1"/>
              <a:t>the</a:t>
            </a:r>
            <a:r>
              <a:rPr lang="de-DE" dirty="0"/>
              <a:t> Ripper über eine Server und Clientartige Struktur auf mehreren Systemen gegen die selben Hashwerte strukturiert laufen zu lassen</a:t>
            </a:r>
          </a:p>
          <a:p>
            <a:pPr lvl="1"/>
            <a:r>
              <a:rPr lang="de-DE" dirty="0"/>
              <a:t>Wurde leider eingestellt</a:t>
            </a:r>
          </a:p>
        </p:txBody>
      </p:sp>
    </p:spTree>
    <p:extLst>
      <p:ext uri="{BB962C8B-B14F-4D97-AF65-F5344CB8AC3E}">
        <p14:creationId xmlns:p14="http://schemas.microsoft.com/office/powerpoint/2010/main" val="27117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630B-A75C-47E0-A61E-6AD6B01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Ähnliche Programme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02199-A639-4720-B112-0B95BB03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5381"/>
            <a:ext cx="8596668" cy="2480756"/>
          </a:xfrm>
        </p:spPr>
        <p:txBody>
          <a:bodyPr/>
          <a:lstStyle/>
          <a:p>
            <a:r>
              <a:rPr lang="de-DE" dirty="0" err="1"/>
              <a:t>Hashcat</a:t>
            </a:r>
            <a:endParaRPr lang="de-DE" dirty="0"/>
          </a:p>
          <a:p>
            <a:pPr lvl="1"/>
            <a:r>
              <a:rPr lang="de-DE" dirty="0"/>
              <a:t>Multiple Hashes zeitgleich</a:t>
            </a:r>
          </a:p>
          <a:p>
            <a:pPr lvl="1"/>
            <a:r>
              <a:rPr lang="de-DE" dirty="0"/>
              <a:t>Nutzung mehrerer Systemen</a:t>
            </a:r>
          </a:p>
          <a:p>
            <a:r>
              <a:rPr lang="de-DE" dirty="0"/>
              <a:t>Andere Lösungen auf Windows spezialisiert</a:t>
            </a:r>
          </a:p>
          <a:p>
            <a:pPr lvl="1"/>
            <a:r>
              <a:rPr lang="de-DE" dirty="0" err="1"/>
              <a:t>Ophcrack</a:t>
            </a:r>
            <a:endParaRPr lang="de-DE" dirty="0"/>
          </a:p>
          <a:p>
            <a:pPr lvl="1"/>
            <a:r>
              <a:rPr lang="de-DE" dirty="0" err="1"/>
              <a:t>kon</a:t>
            </a:r>
            <a:r>
              <a:rPr lang="de-DE" dirty="0"/>
              <a:t>-boot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07DF6BA-E5A4-42FB-96C4-239DDBEF1463}"/>
              </a:ext>
            </a:extLst>
          </p:cNvPr>
          <p:cNvSpPr txBox="1">
            <a:spLocks/>
          </p:cNvSpPr>
          <p:nvPr/>
        </p:nvSpPr>
        <p:spPr>
          <a:xfrm>
            <a:off x="713247" y="3580614"/>
            <a:ext cx="8596668" cy="736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Rainbow </a:t>
            </a:r>
            <a:r>
              <a:rPr lang="de-DE" dirty="0" err="1"/>
              <a:t>Tables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B0FB71-40D2-43CE-9D87-FDB3ECFA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1DF086-8362-42E8-B82D-7992C250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70" y="1365381"/>
            <a:ext cx="1224675" cy="122467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5032F96-F561-4F1F-B3E9-098F0FD04799}"/>
              </a:ext>
            </a:extLst>
          </p:cNvPr>
          <p:cNvSpPr txBox="1">
            <a:spLocks/>
          </p:cNvSpPr>
          <p:nvPr/>
        </p:nvSpPr>
        <p:spPr>
          <a:xfrm>
            <a:off x="677334" y="4240270"/>
            <a:ext cx="8596668" cy="24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Tabelle mit vorherberechneten Hashes</a:t>
            </a:r>
          </a:p>
          <a:p>
            <a:pPr lvl="1"/>
            <a:r>
              <a:rPr lang="de-DE" dirty="0" err="1"/>
              <a:t>RainbowCrack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DFE34-2A4A-4E37-AD7F-1D498139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748"/>
          </a:xfrm>
        </p:spPr>
        <p:txBody>
          <a:bodyPr/>
          <a:lstStyle/>
          <a:p>
            <a:r>
              <a:rPr lang="de-DE" dirty="0"/>
              <a:t>Themenübersicht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1C40FE-6066-4895-B764-7D95B25CC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474"/>
            <a:ext cx="8596668" cy="5290008"/>
          </a:xfrm>
        </p:spPr>
        <p:txBody>
          <a:bodyPr>
            <a:normAutofit/>
          </a:bodyPr>
          <a:lstStyle/>
          <a:p>
            <a:r>
              <a:rPr lang="de-DE" dirty="0"/>
              <a:t>Hashfunktionen und kryptographische Hashfunktionen</a:t>
            </a:r>
          </a:p>
          <a:p>
            <a:r>
              <a:rPr lang="de-DE" dirty="0"/>
              <a:t>Wie Unix Passwörter speichert</a:t>
            </a:r>
          </a:p>
          <a:p>
            <a:pPr lvl="1"/>
            <a:r>
              <a:rPr lang="de-DE" dirty="0"/>
              <a:t> und welche Hashverfahren bei Unix üblich sind</a:t>
            </a:r>
          </a:p>
          <a:p>
            <a:r>
              <a:rPr lang="de-DE" dirty="0"/>
              <a:t>Wer war John </a:t>
            </a:r>
            <a:r>
              <a:rPr lang="de-DE" dirty="0" err="1"/>
              <a:t>the</a:t>
            </a:r>
            <a:r>
              <a:rPr lang="de-DE" dirty="0"/>
              <a:t> Ripper</a:t>
            </a:r>
          </a:p>
          <a:p>
            <a:pPr lvl="1"/>
            <a:r>
              <a:rPr lang="de-DE" dirty="0"/>
              <a:t>Und wie funktioniert er</a:t>
            </a:r>
          </a:p>
          <a:p>
            <a:r>
              <a:rPr lang="de-DE" dirty="0"/>
              <a:t>Die Modi und was man gegen Sie tuen kann</a:t>
            </a:r>
          </a:p>
          <a:p>
            <a:pPr lvl="1"/>
            <a:r>
              <a:rPr lang="de-DE" dirty="0"/>
              <a:t>Single Mode</a:t>
            </a:r>
          </a:p>
          <a:p>
            <a:pPr lvl="1"/>
            <a:r>
              <a:rPr lang="de-DE" dirty="0" err="1"/>
              <a:t>Incremental</a:t>
            </a:r>
            <a:r>
              <a:rPr lang="de-DE" dirty="0"/>
              <a:t> Mode</a:t>
            </a:r>
          </a:p>
          <a:p>
            <a:pPr lvl="1"/>
            <a:r>
              <a:rPr lang="de-DE" dirty="0" err="1"/>
              <a:t>Wordlist</a:t>
            </a:r>
            <a:r>
              <a:rPr lang="de-DE" dirty="0"/>
              <a:t> Mode</a:t>
            </a:r>
          </a:p>
          <a:p>
            <a:r>
              <a:rPr lang="de-DE" dirty="0"/>
              <a:t>Distributed John und MPI </a:t>
            </a:r>
          </a:p>
          <a:p>
            <a:r>
              <a:rPr lang="de-DE" dirty="0"/>
              <a:t>Ausblick auf ähnliche Programme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00580F-12FB-43A7-BEB8-7C3D013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rix Code">
            <a:hlinkClick r:id="" action="ppaction://media"/>
            <a:extLst>
              <a:ext uri="{FF2B5EF4-FFF2-40B4-BE49-F238E27FC236}">
                <a16:creationId xmlns:a16="http://schemas.microsoft.com/office/drawing/2014/main" id="{47C6FDD0-16D5-4AE7-BE16-C4CFA6691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22FDB2DE-1DD6-4D84-9A5E-91F643949288}"/>
              </a:ext>
            </a:extLst>
          </p:cNvPr>
          <p:cNvSpPr/>
          <p:nvPr/>
        </p:nvSpPr>
        <p:spPr>
          <a:xfrm rot="19806721">
            <a:off x="9579384" y="2573050"/>
            <a:ext cx="81407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38D042-23C6-400B-9B61-7143B226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D395681-8ACA-4EED-ACCE-56E9563AA2F7}"/>
              </a:ext>
            </a:extLst>
          </p:cNvPr>
          <p:cNvSpPr/>
          <p:nvPr/>
        </p:nvSpPr>
        <p:spPr>
          <a:xfrm>
            <a:off x="7859943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Professor Thiel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1964576C-FE84-47D2-A164-9508CC67868D}"/>
              </a:ext>
            </a:extLst>
          </p:cNvPr>
          <p:cNvSpPr/>
          <p:nvPr/>
        </p:nvSpPr>
        <p:spPr>
          <a:xfrm>
            <a:off x="9604077" y="872126"/>
            <a:ext cx="336500" cy="393181"/>
          </a:xfrm>
          <a:custGeom>
            <a:avLst/>
            <a:gdLst>
              <a:gd name="connsiteX0" fmla="*/ 0 w 336500"/>
              <a:gd name="connsiteY0" fmla="*/ 78636 h 393181"/>
              <a:gd name="connsiteX1" fmla="*/ 168250 w 336500"/>
              <a:gd name="connsiteY1" fmla="*/ 78636 h 393181"/>
              <a:gd name="connsiteX2" fmla="*/ 168250 w 336500"/>
              <a:gd name="connsiteY2" fmla="*/ 0 h 393181"/>
              <a:gd name="connsiteX3" fmla="*/ 336500 w 336500"/>
              <a:gd name="connsiteY3" fmla="*/ 196591 h 393181"/>
              <a:gd name="connsiteX4" fmla="*/ 168250 w 336500"/>
              <a:gd name="connsiteY4" fmla="*/ 393181 h 393181"/>
              <a:gd name="connsiteX5" fmla="*/ 168250 w 336500"/>
              <a:gd name="connsiteY5" fmla="*/ 314545 h 393181"/>
              <a:gd name="connsiteX6" fmla="*/ 0 w 336500"/>
              <a:gd name="connsiteY6" fmla="*/ 314545 h 393181"/>
              <a:gd name="connsiteX7" fmla="*/ 0 w 336500"/>
              <a:gd name="connsiteY7" fmla="*/ 78636 h 39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00" h="393181">
                <a:moveTo>
                  <a:pt x="0" y="78636"/>
                </a:moveTo>
                <a:lnTo>
                  <a:pt x="168250" y="78636"/>
                </a:lnTo>
                <a:lnTo>
                  <a:pt x="168250" y="0"/>
                </a:lnTo>
                <a:lnTo>
                  <a:pt x="336500" y="196591"/>
                </a:lnTo>
                <a:lnTo>
                  <a:pt x="168250" y="393181"/>
                </a:lnTo>
                <a:lnTo>
                  <a:pt x="168250" y="314545"/>
                </a:lnTo>
                <a:lnTo>
                  <a:pt x="0" y="314545"/>
                </a:lnTo>
                <a:lnTo>
                  <a:pt x="0" y="7863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636" rIns="100950" bIns="786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FA8BC73B-E5E7-401B-92CF-F1C3CD60E5C7}"/>
              </a:ext>
            </a:extLst>
          </p:cNvPr>
          <p:cNvSpPr/>
          <p:nvPr/>
        </p:nvSpPr>
        <p:spPr>
          <a:xfrm>
            <a:off x="10080257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42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D9FFD6D-5DD4-4EAC-8A2B-5A88B4826B10}"/>
              </a:ext>
            </a:extLst>
          </p:cNvPr>
          <p:cNvSpPr/>
          <p:nvPr/>
        </p:nvSpPr>
        <p:spPr>
          <a:xfrm>
            <a:off x="7870615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Herr Gauland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A0736F1-9115-4FD3-85A5-753E141C3A5D}"/>
              </a:ext>
            </a:extLst>
          </p:cNvPr>
          <p:cNvSpPr/>
          <p:nvPr/>
        </p:nvSpPr>
        <p:spPr>
          <a:xfrm>
            <a:off x="9609673" y="1774058"/>
            <a:ext cx="33516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AED7CEE-137C-4930-9910-336013D6633D}"/>
              </a:ext>
            </a:extLst>
          </p:cNvPr>
          <p:cNvSpPr/>
          <p:nvPr/>
        </p:nvSpPr>
        <p:spPr>
          <a:xfrm>
            <a:off x="10083961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88</a:t>
            </a:r>
          </a:p>
        </p:txBody>
      </p:sp>
      <p:graphicFrame>
        <p:nvGraphicFramePr>
          <p:cNvPr id="14" name="Inhaltsplatzhalter 10">
            <a:extLst>
              <a:ext uri="{FF2B5EF4-FFF2-40B4-BE49-F238E27FC236}">
                <a16:creationId xmlns:a16="http://schemas.microsoft.com/office/drawing/2014/main" id="{3FDD13A2-7429-40B4-A577-327F5F0B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278890"/>
              </p:ext>
            </p:extLst>
          </p:nvPr>
        </p:nvGraphicFramePr>
        <p:xfrm>
          <a:off x="7869874" y="2499788"/>
          <a:ext cx="16038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el 1">
            <a:extLst>
              <a:ext uri="{FF2B5EF4-FFF2-40B4-BE49-F238E27FC236}">
                <a16:creationId xmlns:a16="http://schemas.microsoft.com/office/drawing/2014/main" id="{AC42D789-0925-4B8B-9A35-F6E642F43A4F}"/>
              </a:ext>
            </a:extLst>
          </p:cNvPr>
          <p:cNvSpPr txBox="1">
            <a:spLocks/>
          </p:cNvSpPr>
          <p:nvPr/>
        </p:nvSpPr>
        <p:spPr>
          <a:xfrm>
            <a:off x="848874" y="2949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</a:rPr>
              <a:t>Kryptographische Hashfunktionen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EF4202F-1836-4987-852E-27FEAF2E36C6}"/>
              </a:ext>
            </a:extLst>
          </p:cNvPr>
          <p:cNvSpPr txBox="1"/>
          <p:nvPr/>
        </p:nvSpPr>
        <p:spPr>
          <a:xfrm>
            <a:off x="7869874" y="354361"/>
            <a:ext cx="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3610A1-B888-4C9A-BD7C-D1681F9F8802}"/>
              </a:ext>
            </a:extLst>
          </p:cNvPr>
          <p:cNvSpPr txBox="1"/>
          <p:nvPr/>
        </p:nvSpPr>
        <p:spPr>
          <a:xfrm>
            <a:off x="8948692" y="362872"/>
            <a:ext cx="15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Hashfunktion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8DFFE1-71A1-4B97-9775-BEF4C508E897}"/>
              </a:ext>
            </a:extLst>
          </p:cNvPr>
          <p:cNvSpPr txBox="1"/>
          <p:nvPr/>
        </p:nvSpPr>
        <p:spPr>
          <a:xfrm>
            <a:off x="10561530" y="362872"/>
            <a:ext cx="12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graphicFrame>
        <p:nvGraphicFramePr>
          <p:cNvPr id="25" name="Inhaltsplatzhalter 10">
            <a:extLst>
              <a:ext uri="{FF2B5EF4-FFF2-40B4-BE49-F238E27FC236}">
                <a16:creationId xmlns:a16="http://schemas.microsoft.com/office/drawing/2014/main" id="{0F5178C0-1644-48D8-8524-C87517F8B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448528"/>
              </p:ext>
            </p:extLst>
          </p:nvPr>
        </p:nvGraphicFramePr>
        <p:xfrm>
          <a:off x="7193112" y="480151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5DEEC82-EE54-4AD0-8046-CD5557E6039F}"/>
              </a:ext>
            </a:extLst>
          </p:cNvPr>
          <p:cNvSpPr txBox="1"/>
          <p:nvPr/>
        </p:nvSpPr>
        <p:spPr>
          <a:xfrm>
            <a:off x="10516880" y="4432186"/>
            <a:ext cx="11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CAEA008-6B8B-4AE5-A2E4-58E240F4FB2E}"/>
              </a:ext>
            </a:extLst>
          </p:cNvPr>
          <p:cNvSpPr txBox="1"/>
          <p:nvPr/>
        </p:nvSpPr>
        <p:spPr>
          <a:xfrm>
            <a:off x="7193112" y="4423675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E9F66F-6BF5-4372-BB23-2DE8EF00E934}"/>
              </a:ext>
            </a:extLst>
          </p:cNvPr>
          <p:cNvSpPr txBox="1"/>
          <p:nvPr/>
        </p:nvSpPr>
        <p:spPr>
          <a:xfrm>
            <a:off x="9244395" y="4418562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MD5</a:t>
            </a:r>
          </a:p>
        </p:txBody>
      </p:sp>
      <p:graphicFrame>
        <p:nvGraphicFramePr>
          <p:cNvPr id="29" name="Inhaltsplatzhalter 10">
            <a:extLst>
              <a:ext uri="{FF2B5EF4-FFF2-40B4-BE49-F238E27FC236}">
                <a16:creationId xmlns:a16="http://schemas.microsoft.com/office/drawing/2014/main" id="{C519E442-6742-4F05-A4A2-6F2A9DBC8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544509"/>
              </p:ext>
            </p:extLst>
          </p:nvPr>
        </p:nvGraphicFramePr>
        <p:xfrm>
          <a:off x="7193112" y="557664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C6C5AC-1BF8-4058-AA9B-D84947A8654B}"/>
              </a:ext>
            </a:extLst>
          </p:cNvPr>
          <p:cNvSpPr txBox="1">
            <a:spLocks/>
          </p:cNvSpPr>
          <p:nvPr/>
        </p:nvSpPr>
        <p:spPr>
          <a:xfrm>
            <a:off x="848874" y="1332042"/>
            <a:ext cx="6896306" cy="1911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Weisen einem Wort mittels einer Funktion einen Hashwert zu</a:t>
            </a:r>
          </a:p>
          <a:p>
            <a:pPr marL="742950" lvl="1" indent="-285750"/>
            <a:r>
              <a:rPr lang="de-DE" dirty="0"/>
              <a:t>Selbes Wort = selber Hashwert</a:t>
            </a:r>
          </a:p>
          <a:p>
            <a:pPr marL="285750" indent="-285750"/>
            <a:r>
              <a:rPr lang="de-DE" dirty="0"/>
              <a:t>Einwegfunktion</a:t>
            </a:r>
          </a:p>
          <a:p>
            <a:pPr marL="742950" lvl="1" indent="-285750"/>
            <a:r>
              <a:rPr lang="de-DE" dirty="0"/>
              <a:t>Aus dem Hashwert lässt sich der Ursprungstext nicht erzeugen</a:t>
            </a:r>
          </a:p>
          <a:p>
            <a:pPr marL="285750" indent="-285750"/>
            <a:r>
              <a:rPr lang="de-DE" dirty="0"/>
              <a:t>Hashwerte haben eine feste Länge (hier 2 Zeichen)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43814EA1-B1C0-48A9-B223-29B6F369106B}"/>
              </a:ext>
            </a:extLst>
          </p:cNvPr>
          <p:cNvSpPr txBox="1">
            <a:spLocks/>
          </p:cNvSpPr>
          <p:nvPr/>
        </p:nvSpPr>
        <p:spPr>
          <a:xfrm>
            <a:off x="1047564" y="4050702"/>
            <a:ext cx="6276513" cy="261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Werden bewertet nach</a:t>
            </a:r>
          </a:p>
          <a:p>
            <a:pPr marL="742950" lvl="1" indent="-285750"/>
            <a:r>
              <a:rPr lang="de-DE" dirty="0"/>
              <a:t>Kollisionssicherheit</a:t>
            </a:r>
          </a:p>
          <a:p>
            <a:pPr marL="1200150" lvl="2" indent="-285750"/>
            <a:r>
              <a:rPr lang="de-DE" dirty="0"/>
              <a:t>Unterschiedliche Wörter sollen nicht den selben Hashwert ergeben</a:t>
            </a:r>
          </a:p>
          <a:p>
            <a:pPr marL="742950" lvl="1" indent="-285750"/>
            <a:r>
              <a:rPr lang="de-DE" dirty="0"/>
              <a:t>Geschwindigkeit</a:t>
            </a:r>
          </a:p>
          <a:p>
            <a:pPr marL="1200150" lvl="2" indent="-285750"/>
            <a:r>
              <a:rPr lang="de-DE" dirty="0"/>
              <a:t>Wie schnell ein Hashwert aus einem Wort errechnet wird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7BD87C-754E-4588-8A7A-35B93A5254FB}"/>
              </a:ext>
            </a:extLst>
          </p:cNvPr>
          <p:cNvSpPr txBox="1"/>
          <p:nvPr/>
        </p:nvSpPr>
        <p:spPr>
          <a:xfrm rot="3317266">
            <a:off x="9316376" y="268335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SCHLECHT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2B0ACF78-46FE-4E63-91B5-3526A06F93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Graphic spid="14" grpId="0">
        <p:bldAsOne/>
      </p:bldGraphic>
      <p:bldP spid="21" grpId="0"/>
      <p:bldP spid="22" grpId="0"/>
      <p:bldP spid="23" grpId="0"/>
      <p:bldP spid="24" grpId="0"/>
      <p:bldGraphic spid="25" grpId="0">
        <p:bldAsOne/>
      </p:bldGraphic>
      <p:bldP spid="26" grpId="0"/>
      <p:bldP spid="27" grpId="0"/>
      <p:bldP spid="28" grpId="0"/>
      <p:bldGraphic spid="29" grpId="0">
        <p:bldAsOne/>
      </p:bldGraphic>
      <p:bldP spid="30" grpId="0" uiExpand="1" build="p"/>
      <p:bldP spid="31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82B61-30AE-4255-A2A3-58983947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Unix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56E0-1876-4B68-B887-7104C642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2875"/>
            <a:ext cx="8596668" cy="4798488"/>
          </a:xfrm>
        </p:spPr>
        <p:txBody>
          <a:bodyPr>
            <a:normAutofit/>
          </a:bodyPr>
          <a:lstStyle/>
          <a:p>
            <a:r>
              <a:rPr lang="de-DE" dirty="0"/>
              <a:t>Früher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Für alle Programme lesbares speichern aller Nutzerdaten auch der Passwörter als Hashwerte</a:t>
            </a:r>
          </a:p>
          <a:p>
            <a:pPr lvl="2"/>
            <a:r>
              <a:rPr lang="de-DE" dirty="0"/>
              <a:t>Aber halt für jeden lesbar</a:t>
            </a:r>
          </a:p>
          <a:p>
            <a:r>
              <a:rPr lang="de-DE" dirty="0"/>
              <a:t>Heute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  <a:p>
            <a:pPr lvl="1"/>
            <a:r>
              <a:rPr lang="de-DE" dirty="0"/>
              <a:t>Nutzerdaten </a:t>
            </a:r>
            <a:r>
              <a:rPr lang="de-DE" dirty="0" err="1"/>
              <a:t>immernoch</a:t>
            </a:r>
            <a:r>
              <a:rPr lang="de-DE" dirty="0"/>
              <a:t> 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Passwörter gezielt in einer Datei als Hashwerte gespeichert</a:t>
            </a:r>
          </a:p>
          <a:p>
            <a:pPr lvl="2"/>
            <a:r>
              <a:rPr lang="de-DE" dirty="0"/>
              <a:t>Aber nicht jeder hat Leserechte</a:t>
            </a:r>
          </a:p>
          <a:p>
            <a:pPr lvl="1"/>
            <a:r>
              <a:rPr lang="de-DE" dirty="0"/>
              <a:t>Ebenfalls gespeichert welche Hashfunktion verwendet wurde</a:t>
            </a:r>
          </a:p>
          <a:p>
            <a:pPr lvl="1"/>
            <a:r>
              <a:rPr lang="de-DE" dirty="0"/>
              <a:t>Beispiel</a:t>
            </a:r>
          </a:p>
          <a:p>
            <a:pPr lvl="2"/>
            <a:r>
              <a:rPr lang="de-DE" dirty="0" err="1"/>
              <a:t>sschuck</a:t>
            </a:r>
            <a:r>
              <a:rPr lang="de-DE" dirty="0"/>
              <a:t>:</a:t>
            </a:r>
            <a:r>
              <a:rPr lang="de-DE" dirty="0">
                <a:highlight>
                  <a:srgbClr val="FF0000"/>
                </a:highlight>
              </a:rPr>
              <a:t>$6$</a:t>
            </a:r>
            <a:r>
              <a:rPr lang="de-DE" dirty="0"/>
              <a:t>Finhqm.v$kgiVkr38bZXIUNLFJZQYa..mXmCmVYn7ohD/OkYgB568jVyhNm2ZQUrknk14kXZdMnAJsDynHQbgz7elqOQlV0:17670:0:99999:7:::</a:t>
            </a:r>
          </a:p>
          <a:p>
            <a:pPr lvl="3"/>
            <a:r>
              <a:rPr lang="de-DE" dirty="0"/>
              <a:t>keine Sorge ist ein unsicheres und kein sicheres Passwort</a:t>
            </a:r>
          </a:p>
          <a:p>
            <a:pPr lvl="3"/>
            <a:r>
              <a:rPr lang="de-DE" dirty="0"/>
              <a:t>keine Sorge „knacken“ wir nachher auch noch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C3488A-34AE-4AAD-BFDF-090D5B56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B8E75-A52C-4023-8C73-1263A0C9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 in der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6537-1909-4BDD-BCA4-15F55FB6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8484"/>
            <a:ext cx="8596668" cy="5575177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$1$ = MD5 (Message-Digest </a:t>
            </a:r>
            <a:r>
              <a:rPr lang="de-DE" dirty="0" err="1"/>
              <a:t>Algorithm</a:t>
            </a:r>
            <a:r>
              <a:rPr lang="de-DE" dirty="0"/>
              <a:t> 5)</a:t>
            </a:r>
          </a:p>
          <a:p>
            <a:pPr lvl="1"/>
            <a:r>
              <a:rPr lang="de-DE" dirty="0"/>
              <a:t>1991 entwickelt</a:t>
            </a:r>
          </a:p>
          <a:p>
            <a:pPr lvl="2"/>
            <a:r>
              <a:rPr lang="de-DE" dirty="0"/>
              <a:t>Schon 1994 bereits Beweis von Kollisionen</a:t>
            </a:r>
          </a:p>
          <a:p>
            <a:pPr lvl="2"/>
            <a:r>
              <a:rPr lang="de-DE" dirty="0"/>
              <a:t>2012 letzter großer Angriff auf MD5 mittels einer Chosen-</a:t>
            </a:r>
            <a:r>
              <a:rPr lang="de-DE" dirty="0" err="1"/>
              <a:t>Prefix</a:t>
            </a:r>
            <a:r>
              <a:rPr lang="de-DE" dirty="0"/>
              <a:t>-Kollision</a:t>
            </a:r>
          </a:p>
          <a:p>
            <a:pPr lvl="1"/>
            <a:r>
              <a:rPr lang="de-DE" dirty="0"/>
              <a:t>128 Bit lange Hashwerte, als Hexadezimalzahl gespeichert</a:t>
            </a:r>
          </a:p>
          <a:p>
            <a:r>
              <a:rPr lang="de-DE" dirty="0"/>
              <a:t>$2a$ oder $2y$ oder $2b$ = </a:t>
            </a:r>
            <a:r>
              <a:rPr lang="de-DE" dirty="0" err="1"/>
              <a:t>bcrypt</a:t>
            </a:r>
            <a:r>
              <a:rPr lang="de-DE" dirty="0"/>
              <a:t> bzw. </a:t>
            </a:r>
            <a:r>
              <a:rPr lang="de-DE" dirty="0" err="1"/>
              <a:t>Blowfish</a:t>
            </a:r>
            <a:endParaRPr lang="de-DE" dirty="0"/>
          </a:p>
          <a:p>
            <a:pPr lvl="1"/>
            <a:r>
              <a:rPr lang="de-DE" dirty="0"/>
              <a:t>„a“ steht für 10 Iterationen des ursprünglichen </a:t>
            </a:r>
            <a:r>
              <a:rPr lang="de-DE" dirty="0" err="1"/>
              <a:t>Algortihmus</a:t>
            </a:r>
            <a:endParaRPr lang="de-DE" dirty="0"/>
          </a:p>
          <a:p>
            <a:pPr lvl="2"/>
            <a:r>
              <a:rPr lang="de-DE" dirty="0"/>
              <a:t>1999, erste Version des </a:t>
            </a:r>
            <a:r>
              <a:rPr lang="de-DE" dirty="0" err="1"/>
              <a:t>Algortihmus</a:t>
            </a:r>
            <a:endParaRPr lang="de-DE" dirty="0"/>
          </a:p>
          <a:p>
            <a:pPr lvl="1"/>
            <a:r>
              <a:rPr lang="de-DE" dirty="0"/>
              <a:t>„y“ steht für den mit einem „verbesserten“ Algorithmus erstellte Hashwerte</a:t>
            </a:r>
          </a:p>
          <a:p>
            <a:pPr lvl="2"/>
            <a:r>
              <a:rPr lang="de-DE" dirty="0"/>
              <a:t>2011, nachdem ein Bug entdeckt und behoben wurde</a:t>
            </a:r>
          </a:p>
          <a:p>
            <a:pPr lvl="1"/>
            <a:r>
              <a:rPr lang="de-DE" dirty="0"/>
              <a:t>„b“ steht für den mit der neuere Version des Algorithmus erstellten Hashwert</a:t>
            </a:r>
          </a:p>
          <a:p>
            <a:pPr lvl="2"/>
            <a:r>
              <a:rPr lang="de-DE" dirty="0"/>
              <a:t>2014, nachdem ein anderer Bug entdeckt wurde</a:t>
            </a:r>
          </a:p>
          <a:p>
            <a:r>
              <a:rPr lang="de-DE" dirty="0"/>
              <a:t>$5$ = SHA-256 (Secure Hash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Gehört zur zweiten Generation des SHA Hashfunktionsfamilie</a:t>
            </a:r>
          </a:p>
          <a:p>
            <a:pPr lvl="2"/>
            <a:r>
              <a:rPr lang="de-DE" dirty="0"/>
              <a:t>Wurde 2004 entwickelt, nachdem bekannt wurde das SHA 1 diverse Schwächen aufweist </a:t>
            </a:r>
          </a:p>
          <a:p>
            <a:pPr lvl="1"/>
            <a:r>
              <a:rPr lang="de-DE" dirty="0"/>
              <a:t>256 Bit lange Hashwerte</a:t>
            </a:r>
          </a:p>
          <a:p>
            <a:r>
              <a:rPr lang="de-DE" dirty="0"/>
              <a:t>$6$ = SHA-512</a:t>
            </a:r>
          </a:p>
          <a:p>
            <a:pPr lvl="1"/>
            <a:r>
              <a:rPr lang="de-DE" dirty="0"/>
              <a:t>512 Bit lange Hashwerte, ebenfalls Teil der 2. Generation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BE6A09-1369-4CDA-82C2-49768E83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78439-F25E-4245-8597-1B13440D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Windows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FA5B4-C311-4355-ACA8-9502FD0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Was ist ein „SAM“ File?</a:t>
            </a:r>
          </a:p>
          <a:p>
            <a:r>
              <a:rPr lang="de-DE" dirty="0"/>
              <a:t>„SAM“ File </a:t>
            </a:r>
            <a:r>
              <a:rPr lang="de-DE" dirty="0" err="1"/>
              <a:t>encrypted</a:t>
            </a:r>
            <a:r>
              <a:rPr lang="de-DE" dirty="0"/>
              <a:t> mit NTLM </a:t>
            </a:r>
            <a:r>
              <a:rPr lang="de-DE" dirty="0" err="1"/>
              <a:t>hash</a:t>
            </a:r>
            <a:r>
              <a:rPr lang="de-DE" dirty="0"/>
              <a:t> ( LM-Hash )</a:t>
            </a:r>
          </a:p>
          <a:p>
            <a:pPr lvl="1"/>
            <a:r>
              <a:rPr lang="de-DE" dirty="0"/>
              <a:t>Passwortlänge &lt;= 15 Zeichen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r>
              <a:rPr lang="de-DE" dirty="0"/>
              <a:t>„SAM“ File </a:t>
            </a:r>
            <a:r>
              <a:rPr lang="de-DE" dirty="0" err="1"/>
              <a:t>decrypted</a:t>
            </a:r>
            <a:r>
              <a:rPr lang="de-DE" dirty="0"/>
              <a:t> mit SAM Lock Tool ( </a:t>
            </a:r>
            <a:r>
              <a:rPr lang="de-DE" dirty="0" err="1"/>
              <a:t>Syskey</a:t>
            </a:r>
            <a:r>
              <a:rPr lang="de-DE" dirty="0"/>
              <a:t> )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Boot „SAM“ und „</a:t>
            </a:r>
            <a:r>
              <a:rPr lang="de-DE" dirty="0" err="1"/>
              <a:t>system</a:t>
            </a:r>
            <a:r>
              <a:rPr lang="de-DE" dirty="0"/>
              <a:t>“ gesperrt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4316B-CB73-44B2-B6C1-A9F4AB111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2B3AA-E0DC-4823-893F-EB3C3745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ist John </a:t>
            </a:r>
            <a:r>
              <a:rPr lang="de-DE" dirty="0" err="1"/>
              <a:t>the</a:t>
            </a:r>
            <a:r>
              <a:rPr lang="de-DE" dirty="0"/>
              <a:t> Ripper?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52AE8-91D5-4F10-972B-37710741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461"/>
            <a:ext cx="8596668" cy="4683902"/>
          </a:xfrm>
        </p:spPr>
        <p:txBody>
          <a:bodyPr/>
          <a:lstStyle/>
          <a:p>
            <a:r>
              <a:rPr lang="de-DE" dirty="0"/>
              <a:t>Entwickelt von Alexander </a:t>
            </a:r>
            <a:r>
              <a:rPr lang="de-DE" dirty="0" err="1"/>
              <a:t>Peslyak</a:t>
            </a:r>
            <a:endParaRPr lang="de-DE" dirty="0"/>
          </a:p>
          <a:p>
            <a:r>
              <a:rPr lang="de-DE" dirty="0"/>
              <a:t>Version 1.0 </a:t>
            </a:r>
            <a:r>
              <a:rPr lang="de-DE" dirty="0" err="1"/>
              <a:t>released</a:t>
            </a:r>
            <a:r>
              <a:rPr lang="de-DE" dirty="0"/>
              <a:t> in 1996</a:t>
            </a:r>
          </a:p>
          <a:p>
            <a:r>
              <a:rPr lang="de-DE" dirty="0"/>
              <a:t>Gutes „</a:t>
            </a:r>
            <a:r>
              <a:rPr lang="de-DE" dirty="0" err="1"/>
              <a:t>Passwortrecoverytool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Gehört zu den schnellsten Tools</a:t>
            </a:r>
          </a:p>
          <a:p>
            <a:pPr lvl="2"/>
            <a:r>
              <a:rPr lang="de-DE" dirty="0"/>
              <a:t>Zumindest im „</a:t>
            </a:r>
            <a:r>
              <a:rPr lang="de-DE" dirty="0" err="1"/>
              <a:t>Incremented</a:t>
            </a:r>
            <a:r>
              <a:rPr lang="de-DE" dirty="0"/>
              <a:t>“ Mode </a:t>
            </a:r>
          </a:p>
          <a:p>
            <a:pPr lvl="1"/>
            <a:r>
              <a:rPr lang="de-DE" dirty="0"/>
              <a:t>Gehört zu den meistgenutzten Tools</a:t>
            </a:r>
          </a:p>
          <a:p>
            <a:r>
              <a:rPr lang="de-DE" dirty="0"/>
              <a:t>Wird immer noch weiterentwickelt und supported</a:t>
            </a:r>
          </a:p>
          <a:p>
            <a:pPr lvl="1"/>
            <a:r>
              <a:rPr lang="de-DE" dirty="0"/>
              <a:t>Neueste Version 1.8. von 2013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F6535-239D-450C-91F0-8158091D9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5ECA3-8B4B-4C41-99D6-9047B53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 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CDB85-C439-4623-859A-D4C495E4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765"/>
            <a:ext cx="8596668" cy="4787597"/>
          </a:xfrm>
        </p:spPr>
        <p:txBody>
          <a:bodyPr>
            <a:normAutofit/>
          </a:bodyPr>
          <a:lstStyle/>
          <a:p>
            <a:r>
              <a:rPr lang="de-DE" dirty="0"/>
              <a:t>John </a:t>
            </a:r>
            <a:r>
              <a:rPr lang="de-DE" dirty="0" err="1"/>
              <a:t>the</a:t>
            </a:r>
            <a:r>
              <a:rPr lang="de-DE" dirty="0"/>
              <a:t> Ripper und andere Programme vergleichen den Hashwert eines gesuchten Wortes mit einem, mit der selben Funktion, erstellten Hashwert eines ausgesuchten „Kandidaten“</a:t>
            </a:r>
          </a:p>
          <a:p>
            <a:r>
              <a:rPr lang="de-DE" dirty="0"/>
              <a:t>Wenn „Kandidat“ = gesuchtes Wort, dann sind die Hashwerte ebenfalls gleich</a:t>
            </a:r>
          </a:p>
          <a:p>
            <a:pPr lvl="1"/>
            <a:r>
              <a:rPr lang="de-DE" dirty="0"/>
              <a:t>Probleme mit Hashkollisionen</a:t>
            </a:r>
          </a:p>
          <a:p>
            <a:r>
              <a:rPr lang="de-DE" dirty="0"/>
              <a:t>Dass Verfahren knackt also nicht den Passwort Algorithmus sondern „errät“ das richtige Wort durch den Vergleich der Resultate</a:t>
            </a:r>
          </a:p>
          <a:p>
            <a:r>
              <a:rPr lang="de-DE" dirty="0"/>
              <a:t>Für die „Kandidatenauswahl“ gibt es verschiedene Modi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DCF9AF-CD65-4287-A79E-027187B6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3734F-FA63-4F6E-A534-76100DD9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Brute</a:t>
            </a:r>
            <a:r>
              <a:rPr lang="de-DE" b="1" dirty="0"/>
              <a:t> Force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DB1F9-B5D6-4E64-9032-36D91F92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1641"/>
            <a:ext cx="8596668" cy="4809722"/>
          </a:xfrm>
        </p:spPr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Brute</a:t>
            </a:r>
            <a:r>
              <a:rPr lang="de-DE" dirty="0"/>
              <a:t> Force ?</a:t>
            </a:r>
          </a:p>
          <a:p>
            <a:pPr lvl="1"/>
            <a:r>
              <a:rPr lang="de-DE" dirty="0"/>
              <a:t>Ein Angriff</a:t>
            </a:r>
          </a:p>
          <a:p>
            <a:pPr lvl="1"/>
            <a:r>
              <a:rPr lang="de-DE" dirty="0"/>
              <a:t>Mit roher Gewalt</a:t>
            </a:r>
          </a:p>
          <a:p>
            <a:pPr lvl="1"/>
            <a:r>
              <a:rPr lang="de-DE" dirty="0"/>
              <a:t>Durch wahlloses Ausprobieren</a:t>
            </a:r>
          </a:p>
          <a:p>
            <a:r>
              <a:rPr lang="de-DE" dirty="0"/>
              <a:t>Wo wird </a:t>
            </a:r>
            <a:r>
              <a:rPr lang="de-DE" dirty="0" err="1"/>
              <a:t>Brute</a:t>
            </a:r>
            <a:r>
              <a:rPr lang="de-DE" dirty="0"/>
              <a:t> Force benutzt?</a:t>
            </a:r>
          </a:p>
          <a:p>
            <a:pPr lvl="1"/>
            <a:r>
              <a:rPr lang="de-DE" dirty="0"/>
              <a:t>„meistens“ auf Hochleistungsrechner</a:t>
            </a:r>
          </a:p>
          <a:p>
            <a:pPr lvl="1"/>
            <a:r>
              <a:rPr lang="de-DE" dirty="0"/>
              <a:t>Viele Berechnungen pro Sekunde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CA5F96-8118-4C36-9EA7-EB077A2C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3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1325</Words>
  <Application>Microsoft Office PowerPoint</Application>
  <PresentationFormat>Breitbild</PresentationFormat>
  <Paragraphs>237</Paragraphs>
  <Slides>20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PowerPoint-Präsentation</vt:lpstr>
      <vt:lpstr>Themenübersicht</vt:lpstr>
      <vt:lpstr>Hashfunktionen</vt:lpstr>
      <vt:lpstr>Wie Unix Passwörter speichert</vt:lpstr>
      <vt:lpstr>Hashfunktionen in der /etc/shadow</vt:lpstr>
      <vt:lpstr>Wie Windows Passwörter speichert</vt:lpstr>
      <vt:lpstr>Wer ist John the Ripper?</vt:lpstr>
      <vt:lpstr>Grundlegende Funktionsweise</vt:lpstr>
      <vt:lpstr>Brute Force</vt:lpstr>
      <vt:lpstr>Single Mode  Beispiel : </vt:lpstr>
      <vt:lpstr>Schutz gegen Single Mode</vt:lpstr>
      <vt:lpstr>Incremental Mode Beispiel:</vt:lpstr>
      <vt:lpstr>Incremental Mode mit Wordlist und Rule Beispiel:</vt:lpstr>
      <vt:lpstr>Schutz gegen Incremental Mode </vt:lpstr>
      <vt:lpstr>Wordlist Mode</vt:lpstr>
      <vt:lpstr>Schutz vor Wordlist angriffen</vt:lpstr>
      <vt:lpstr>Gegenmaßnahmen ( Allgemein )</vt:lpstr>
      <vt:lpstr>John MPI</vt:lpstr>
      <vt:lpstr>Ähnliche Programme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SSchuck</dc:creator>
  <cp:lastModifiedBy>SSchuck</cp:lastModifiedBy>
  <cp:revision>90</cp:revision>
  <dcterms:created xsi:type="dcterms:W3CDTF">2018-04-26T08:17:04Z</dcterms:created>
  <dcterms:modified xsi:type="dcterms:W3CDTF">2018-05-27T16:19:44Z</dcterms:modified>
</cp:coreProperties>
</file>